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aven Pro"/>
      <p:regular r:id="rId10"/>
      <p:bold r:id="rId11"/>
    </p:embeddedFont>
    <p:embeddedFont>
      <p:font typeface="Nunito" pitchFamily="2" charset="77"/>
      <p:regular r:id="rId12"/>
      <p:bold r:id="rId13"/>
      <p:italic r:id="rId14"/>
      <p:boldItalic r:id="rId15"/>
    </p:embeddedFont>
    <p:embeddedFont>
      <p:font typeface="Roboto Mono" pitchFamily="49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/>
    <p:restoredTop sz="94676"/>
  </p:normalViewPr>
  <p:slideViewPr>
    <p:cSldViewPr snapToGrid="0">
      <p:cViewPr varScale="1">
        <p:scale>
          <a:sx n="199" d="100"/>
          <a:sy n="199" d="100"/>
        </p:scale>
        <p:origin x="176" y="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92f04c3e5b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92f04c3e5b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92f04c3e5b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92f04c3e5b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92f04c3e5b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92f04c3e5b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92f04c3e5b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92f04c3e5b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92f04c3e5b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92f04c3e5b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92f04c3e5b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92f04c3e5b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25"/>
            <a:ext cx="63171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Мартинович Сергій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Тестове для Fractal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/>
              <a:t>Завдання 1: Аналіз результатів A/B тесту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subTitle" idx="1"/>
          </p:nvPr>
        </p:nvSpPr>
        <p:spPr>
          <a:xfrm>
            <a:off x="400325" y="1876350"/>
            <a:ext cx="69630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CR (конверсія в оплату):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зросла з 1.52% до 1.95%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+28%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Trial-to-Pay: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зріс з 12.5% до 18.7%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+50%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ARPU: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зріс з $0.091 до $0.103.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+13%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Revenue: 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зріс з $694.84 до $792.35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+14%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14" title="Screenshot 2026-01-25 at 20.16.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325" y="1120100"/>
            <a:ext cx="3581400" cy="62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/>
        </p:nvSpPr>
        <p:spPr>
          <a:xfrm>
            <a:off x="400325" y="3437900"/>
            <a:ext cx="78012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300">
                <a:solidFill>
                  <a:schemeClr val="lt1"/>
                </a:solidFill>
              </a:rPr>
              <a:t>Дешевший офер ($2.99/тиждень) значно краще конвертує користувачів у першу оплату, ніж місячний план за $5.99. Більший на </a:t>
            </a:r>
            <a:r>
              <a:rPr lang="uk" sz="1100">
                <a:solidFill>
                  <a:srgbClr val="00FF00"/>
                </a:solidFill>
              </a:rPr>
              <a:t>14% </a:t>
            </a:r>
            <a:r>
              <a:rPr lang="uk" sz="1100" b="1">
                <a:solidFill>
                  <a:schemeClr val="lt1"/>
                </a:solidFill>
              </a:rPr>
              <a:t>Revenue</a:t>
            </a:r>
            <a:r>
              <a:rPr lang="uk" sz="1300">
                <a:solidFill>
                  <a:schemeClr val="lt1"/>
                </a:solidFill>
              </a:rPr>
              <a:t> з тижневого плану перекриває його нижчу ціну і збільшує середній дохід з юзера.</a:t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4575" y="1120100"/>
            <a:ext cx="3165100" cy="19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/>
              <a:t>Statistical Significance</a:t>
            </a:r>
            <a:endParaRPr/>
          </a:p>
        </p:txBody>
      </p:sp>
      <p:sp>
        <p:nvSpPr>
          <p:cNvPr id="293" name="Google Shape;293;p15"/>
          <p:cNvSpPr txBox="1">
            <a:spLocks noGrp="1"/>
          </p:cNvSpPr>
          <p:nvPr>
            <p:ph type="subTitle" idx="1"/>
          </p:nvPr>
        </p:nvSpPr>
        <p:spPr>
          <a:xfrm>
            <a:off x="400325" y="1344800"/>
            <a:ext cx="4440900" cy="20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Висновок: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Результати тесту є статистично значущими з довірчою ймовірністю 95%. Ми маємо підтверджене зростання конверсії в групі </a:t>
            </a:r>
            <a:r>
              <a:rPr lang="uk" sz="1100">
                <a:latin typeface="Roboto Mono"/>
                <a:ea typeface="Roboto Mono"/>
                <a:cs typeface="Roboto Mono"/>
                <a:sym typeface="Roboto Mono"/>
              </a:rPr>
              <a:t>treatment (</a:t>
            </a:r>
            <a:r>
              <a:rPr lang="uk" sz="1000" b="1">
                <a:latin typeface="Arial"/>
                <a:ea typeface="Arial"/>
                <a:cs typeface="Arial"/>
                <a:sym typeface="Arial"/>
              </a:rPr>
              <a:t>Weekly ($2.99)</a:t>
            </a:r>
            <a:r>
              <a:rPr lang="uk" sz="1100">
                <a:latin typeface="Roboto Mono"/>
                <a:ea typeface="Roboto Mono"/>
                <a:cs typeface="Roboto Mono"/>
                <a:sym typeface="Roboto Mono"/>
              </a:rPr>
              <a:t>).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P-value: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становить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0.0443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, що менше критичного порогу 0.05. Це математично підтверджує успіх тесту.</a:t>
            </a:r>
            <a:br>
              <a:rPr lang="uk" sz="1100">
                <a:latin typeface="Arial"/>
                <a:ea typeface="Arial"/>
                <a:cs typeface="Arial"/>
                <a:sym typeface="Arial"/>
              </a:rPr>
            </a:br>
            <a:br>
              <a:rPr lang="uk" sz="1100">
                <a:latin typeface="Arial"/>
                <a:ea typeface="Arial"/>
                <a:cs typeface="Arial"/>
                <a:sym typeface="Arial"/>
              </a:rPr>
            </a:br>
            <a:r>
              <a:rPr lang="uk" sz="1100">
                <a:latin typeface="Arial"/>
                <a:ea typeface="Arial"/>
                <a:cs typeface="Arial"/>
                <a:sym typeface="Arial"/>
              </a:rPr>
              <a:t>Ризик того, що цей приріст є випадковим, становить лише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4.4%.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4" name="Google Shape;294;p15"/>
          <p:cNvSpPr txBox="1"/>
          <p:nvPr/>
        </p:nvSpPr>
        <p:spPr>
          <a:xfrm>
            <a:off x="400325" y="3437900"/>
            <a:ext cx="696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295" name="Google Shape;295;p15" title="Screenshot 2026-01-26 at 12.48.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1225" y="1344799"/>
            <a:ext cx="3777100" cy="19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/>
              <a:t>Unit Economics per Country </a:t>
            </a:r>
            <a:endParaRPr/>
          </a:p>
        </p:txBody>
      </p:sp>
      <p:sp>
        <p:nvSpPr>
          <p:cNvPr id="301" name="Google Shape;301;p16"/>
          <p:cNvSpPr txBox="1">
            <a:spLocks noGrp="1"/>
          </p:cNvSpPr>
          <p:nvPr>
            <p:ph type="subTitle" idx="1"/>
          </p:nvPr>
        </p:nvSpPr>
        <p:spPr>
          <a:xfrm>
            <a:off x="400325" y="1375550"/>
            <a:ext cx="4495200" cy="21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Ключовий інсайт: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 В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AU, CA 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ми бачимо збільшення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 ARPU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. Юзери в цих країнах готові платити частіше/легше за менший чек.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CA (Канада):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зріс з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$0.056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$0.095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+69.6%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 -</a:t>
            </a:r>
            <a:r>
              <a:rPr lang="uk" sz="1100" i="1">
                <a:latin typeface="Arial"/>
                <a:ea typeface="Arial"/>
                <a:cs typeface="Arial"/>
                <a:sym typeface="Arial"/>
              </a:rPr>
              <a:t> лідер росту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AU (Австралія):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зріс з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$0.093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$0.114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uk" sz="11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ріст +22.6%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GB (Велика Британія):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впав з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$0.114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$0.111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uk" sz="11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падіння -2.6%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US (США):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впав з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$0.103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$0.094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uk" sz="11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падіння -8.7%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3" name="Google Shape;303;p16" title="Screenshot 2026-01-26 at 13.41.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5525" y="1375550"/>
            <a:ext cx="4060500" cy="159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/>
              <a:t>Recommendations </a:t>
            </a:r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subTitle" idx="1"/>
          </p:nvPr>
        </p:nvSpPr>
        <p:spPr>
          <a:xfrm>
            <a:off x="287050" y="952775"/>
            <a:ext cx="7903500" cy="37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Впровадити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тижневу підписку ($2.99) як основну для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CA, AU </a:t>
            </a:r>
            <a:endParaRPr sz="11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Зберегти 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місячну підписку ($5.99)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для US, GB </a:t>
            </a:r>
            <a:endParaRPr sz="11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Загальний моніторинг: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Запустити відстеження Retention 2-го та 3-го тижнів для груп, де впроваджується офер $2.99, щоб підтвердити довгострокову стабільність LTV.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Нові тести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окремо для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US/GB 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або загалом для всіх країн: 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Замість місячної підписки тестуємо офер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“$2.99 за перший тиждень, далі $5.99/місяць”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. 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Ціновий тест для пошук оптимального чека між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$2.5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$3.5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для стабілізації ARPU (якщо при зменшенні ціни до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$2.5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 збільшаться конверсії, то можливо саме таку ціну користувачі готові платити за цей продукт і за рахунок кількості це збільшить ревеню, якщо звісно дозволяє ціна залучення клієнта. Також протестувати збільшення ціни до 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$3.5, 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якщо конверсії не зменшаться</a:t>
            </a:r>
            <a:r>
              <a:rPr lang="uk" sz="11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то це сприятиме зростанню Revenue та ARPU)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Протестувати збереження пропозиції як тижневої так і місячної підписки одночасно для ефекту порівняння. 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302;p16">
            <a:extLst>
              <a:ext uri="{FF2B5EF4-FFF2-40B4-BE49-F238E27FC236}">
                <a16:creationId xmlns:a16="http://schemas.microsoft.com/office/drawing/2014/main" id="{E68034F7-2781-7010-0F40-4426FD69FF76}"/>
              </a:ext>
            </a:extLst>
          </p:cNvPr>
          <p:cNvSpPr txBox="1"/>
          <p:nvPr/>
        </p:nvSpPr>
        <p:spPr>
          <a:xfrm>
            <a:off x="387537" y="4609576"/>
            <a:ext cx="7605471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uk-UA" sz="1000" dirty="0">
                <a:solidFill>
                  <a:schemeClr val="bg1"/>
                </a:solidFill>
              </a:rPr>
              <a:t>*Файл з обрахунками міститься в папці разом з презентацією (або подвійним натисканням на іконку)</a:t>
            </a:r>
            <a:endParaRPr sz="1000" dirty="0">
              <a:solidFill>
                <a:schemeClr val="bg1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B6B55E4-223A-B142-E402-0FC59AC43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0268338"/>
              </p:ext>
            </p:extLst>
          </p:nvPr>
        </p:nvGraphicFramePr>
        <p:xfrm>
          <a:off x="6480470" y="4440062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65200" imgH="609600" progId="Excel.Sheet.12">
                  <p:embed/>
                </p:oleObj>
              </mc:Choice>
              <mc:Fallback>
                <p:oleObj name="Worksheet" showAsIcon="1" r:id="rId3" imgW="965200" imgH="6096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81922D8-56D2-EAEF-FCE4-C0EB291A31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80470" y="4440062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8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/>
              <a:t>Завдання 2: Прогноз LTV користувача на 52 тижні</a:t>
            </a:r>
            <a:endParaRPr sz="2800"/>
          </a:p>
        </p:txBody>
      </p:sp>
      <p:sp>
        <p:nvSpPr>
          <p:cNvPr id="315" name="Google Shape;315;p18"/>
          <p:cNvSpPr txBox="1">
            <a:spLocks noGrp="1"/>
          </p:cNvSpPr>
          <p:nvPr>
            <p:ph type="subTitle" idx="1"/>
          </p:nvPr>
        </p:nvSpPr>
        <p:spPr>
          <a:xfrm>
            <a:off x="370650" y="3724875"/>
            <a:ext cx="83892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>
                <a:latin typeface="Arial"/>
                <a:ea typeface="Arial"/>
                <a:cs typeface="Arial"/>
                <a:sym typeface="Arial"/>
              </a:rPr>
              <a:t>"Прогноз LTV на 52 тиждень: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13.38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"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Метод: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Логарифмічна регресія. Вона найкраще підходить для LTV, оскільки відображає швидке зростання на старті та поступове насичення когорти.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100" b="1">
                <a:latin typeface="Arial"/>
                <a:ea typeface="Arial"/>
                <a:cs typeface="Arial"/>
                <a:sym typeface="Arial"/>
              </a:rPr>
              <a:t>Якість моделі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uk" sz="1100" b="1">
                <a:latin typeface="Arial"/>
                <a:ea typeface="Arial"/>
                <a:cs typeface="Arial"/>
                <a:sym typeface="Arial"/>
              </a:rPr>
              <a:t>Висока</a:t>
            </a:r>
            <a:r>
              <a:rPr lang="uk" sz="1100">
                <a:latin typeface="Arial"/>
                <a:ea typeface="Arial"/>
                <a:cs typeface="Arial"/>
                <a:sym typeface="Arial"/>
              </a:rPr>
              <a:t>. Коефіцієнт детермінації $R^2 = 0.988$ свідчить про те, що модель описує 99% варіації реальних даних. Проте спостерігається поступове сповільнення фактичного LTV відносно прогнозу на пізніх тижнях, що може вказувати на зростання Churn rate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6" name="Google Shape;316;p18" title="Screenshot 2026-01-27 at 17.11.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650" y="938325"/>
            <a:ext cx="8282737" cy="26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>
            <a:spLocks noGrp="1"/>
          </p:cNvSpPr>
          <p:nvPr>
            <p:ph type="ctrTitle"/>
          </p:nvPr>
        </p:nvSpPr>
        <p:spPr>
          <a:xfrm>
            <a:off x="246800" y="195400"/>
            <a:ext cx="8107200" cy="44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uk" sz="1300" dirty="0">
                <a:latin typeface="Arial"/>
                <a:ea typeface="Arial"/>
                <a:cs typeface="Arial"/>
                <a:sym typeface="Arial"/>
              </a:rPr>
              <a:t>Як покращити точність прогнозу</a:t>
            </a:r>
            <a:endParaRPr sz="13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uk" sz="1100" b="0" dirty="0">
                <a:latin typeface="Arial"/>
                <a:ea typeface="Arial"/>
                <a:cs typeface="Arial"/>
                <a:sym typeface="Arial"/>
              </a:rPr>
              <a:t>Для підвищення якості прогнозу на довгій дистанції (1 рік і більше) варто:</a:t>
            </a:r>
            <a:endParaRPr sz="1100" b="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Сегментація:</a:t>
            </a:r>
            <a:r>
              <a:rPr lang="uk" sz="1100" b="0" dirty="0">
                <a:latin typeface="Arial"/>
                <a:ea typeface="Arial"/>
                <a:cs typeface="Arial"/>
                <a:sym typeface="Arial"/>
              </a:rPr>
              <a:t> Будувати окремі моделі для Organic та Paid трафіку, а також для різних географій (Tier-1 vs Tier-3), бо їхні криві утримання суттєво відрізняються.</a:t>
            </a:r>
            <a:endParaRPr sz="1100" b="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Модель на основі Retention:</a:t>
            </a:r>
            <a:r>
              <a:rPr lang="uk" sz="1100" b="0" dirty="0">
                <a:latin typeface="Arial"/>
                <a:ea typeface="Arial"/>
                <a:cs typeface="Arial"/>
                <a:sym typeface="Arial"/>
              </a:rPr>
              <a:t> Прогнозувати Retention та помножувати на середній чек активного користувача. Це дозволить врахувати реальну кількість активних платників на пізніх етапах життя когорти, уникаючи переоцінки доходу</a:t>
            </a:r>
            <a:endParaRPr sz="1100" b="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lang="uk" sz="1100" dirty="0">
                <a:latin typeface="Arial"/>
                <a:ea typeface="Arial"/>
                <a:cs typeface="Arial"/>
                <a:sym typeface="Arial"/>
              </a:rPr>
              <a:t>Виключення "викидів":</a:t>
            </a:r>
            <a:r>
              <a:rPr lang="uk" sz="1100" b="0" dirty="0">
                <a:latin typeface="Arial"/>
                <a:ea typeface="Arial"/>
                <a:cs typeface="Arial"/>
                <a:sym typeface="Arial"/>
              </a:rPr>
              <a:t> Очистити дані від аномалій (наприклад, святкові тижні або технічні збої), які можуть спотворювати нахил регресії.</a:t>
            </a:r>
            <a:endParaRPr sz="1100" b="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 dirty="0"/>
          </a:p>
        </p:txBody>
      </p:sp>
      <p:sp>
        <p:nvSpPr>
          <p:cNvPr id="2" name="Google Shape;302;p16">
            <a:extLst>
              <a:ext uri="{FF2B5EF4-FFF2-40B4-BE49-F238E27FC236}">
                <a16:creationId xmlns:a16="http://schemas.microsoft.com/office/drawing/2014/main" id="{96E57A70-7224-798A-6B1E-FB9CE8A3109C}"/>
              </a:ext>
            </a:extLst>
          </p:cNvPr>
          <p:cNvSpPr txBox="1"/>
          <p:nvPr/>
        </p:nvSpPr>
        <p:spPr>
          <a:xfrm>
            <a:off x="400324" y="4547900"/>
            <a:ext cx="7605471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uk-UA" sz="1000" dirty="0">
                <a:solidFill>
                  <a:schemeClr val="bg1"/>
                </a:solidFill>
              </a:rPr>
              <a:t>*Файл з обрахунками міститься в папці разом з презентацією (або подвійним натисканням на іконку)</a:t>
            </a:r>
            <a:endParaRPr sz="1000" dirty="0">
              <a:solidFill>
                <a:schemeClr val="bg1"/>
              </a:solidFill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81922D8-56D2-EAEF-FCE4-C0EB291A31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03197"/>
              </p:ext>
            </p:extLst>
          </p:nvPr>
        </p:nvGraphicFramePr>
        <p:xfrm>
          <a:off x="6480470" y="4440062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65200" imgH="609600" progId="Excel.Sheet.12">
                  <p:embed/>
                </p:oleObj>
              </mc:Choice>
              <mc:Fallback>
                <p:oleObj name="Worksheet" showAsIcon="1" r:id="rId3" imgW="965200" imgH="609600" progId="Excel.Shee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08CCB25-CE86-025C-89AE-1A4C235B6F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80470" y="4440062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658</Words>
  <Application>Microsoft Macintosh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Maven Pro</vt:lpstr>
      <vt:lpstr>Nunito</vt:lpstr>
      <vt:lpstr>Arial</vt:lpstr>
      <vt:lpstr>Roboto Mono</vt:lpstr>
      <vt:lpstr>Momentum</vt:lpstr>
      <vt:lpstr>Microsoft Excel Worksheet</vt:lpstr>
      <vt:lpstr>Мартинович Сергій</vt:lpstr>
      <vt:lpstr>Завдання 1: Аналіз результатів A/B тесту</vt:lpstr>
      <vt:lpstr>Statistical Significance</vt:lpstr>
      <vt:lpstr>Unit Economics per Country </vt:lpstr>
      <vt:lpstr>Recommendations </vt:lpstr>
      <vt:lpstr>Завдання 2: Прогноз LTV користувача на 52 тижні</vt:lpstr>
      <vt:lpstr>Як покращити точність прогнозу Для підвищення якості прогнозу на довгій дистанції (1 рік і більше) варто: Сегментація: Будувати окремі моделі для Organic та Paid трафіку, а також для різних географій (Tier-1 vs Tier-3), бо їхні криві утримання суттєво відрізняються. Модель на основі Retention: Прогнозувати Retention та помножувати на середній чек активного користувача. Це дозволить врахувати реальну кількість активних платників на пізніх етапах життя когорти, уникаючи переоцінки доходу Виключення "викидів": Очистити дані від аномалій (наприклад, святкові тижні або технічні збої), які можуть спотворювати нахил регресії.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Serhii Martynovych</cp:lastModifiedBy>
  <cp:revision>3</cp:revision>
  <dcterms:modified xsi:type="dcterms:W3CDTF">2026-01-27T16:01:47Z</dcterms:modified>
</cp:coreProperties>
</file>